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87" r:id="rId10"/>
    <p:sldId id="288" r:id="rId11"/>
    <p:sldId id="292" r:id="rId12"/>
    <p:sldId id="289" r:id="rId13"/>
    <p:sldId id="294" r:id="rId14"/>
    <p:sldId id="281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uce Bold" panose="020B0604020202020204" charset="0"/>
      <p:regular r:id="rId21"/>
    </p:embeddedFont>
    <p:embeddedFont>
      <p:font typeface="Open Sauce Light" panose="020B0604020202020204" charset="0"/>
      <p:regular r:id="rId22"/>
    </p:embeddedFont>
    <p:embeddedFont>
      <p:font typeface="Open Sauce Medium" panose="020B0604020202020204" charset="0"/>
      <p:regular r:id="rId23"/>
    </p:embeddedFont>
    <p:embeddedFont>
      <p:font typeface="Ovo" panose="02020502070400060406" pitchFamily="18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042"/>
    <a:srgbClr val="EB8208"/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6" autoAdjust="0"/>
    <p:restoredTop sz="87355" autoAdjust="0"/>
  </p:normalViewPr>
  <p:slideViewPr>
    <p:cSldViewPr>
      <p:cViewPr varScale="1">
        <p:scale>
          <a:sx n="65" d="100"/>
          <a:sy n="65" d="100"/>
        </p:scale>
        <p:origin x="15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4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Z-Transformation: </a:t>
            </a:r>
          </a:p>
          <a:p>
            <a:pPr marL="171450" indent="-171450">
              <a:buFontTx/>
              <a:buChar char="-"/>
            </a:pPr>
            <a:r>
              <a:rPr lang="de-DE" dirty="0"/>
              <a:t>Statistical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standardize</a:t>
            </a:r>
            <a:r>
              <a:rPr lang="de-DE" dirty="0"/>
              <a:t> &amp; </a:t>
            </a:r>
            <a:r>
              <a:rPr lang="de-DE" dirty="0" err="1"/>
              <a:t>normalize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After: </a:t>
            </a:r>
            <a:r>
              <a:rPr lang="de-DE" dirty="0" err="1"/>
              <a:t>mean</a:t>
            </a:r>
            <a:r>
              <a:rPr lang="de-DE" dirty="0"/>
              <a:t> = 0, </a:t>
            </a:r>
            <a:r>
              <a:rPr lang="de-DE" dirty="0" err="1"/>
              <a:t>sd</a:t>
            </a:r>
            <a:r>
              <a:rPr lang="de-DE" dirty="0"/>
              <a:t> = 1,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subtracted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&amp;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comparability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PCA: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redundancy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/>
              <a:t>calculated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41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to KNN (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Multiple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: Filter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on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Filters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: Filters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simple: Edge </a:t>
            </a:r>
            <a:r>
              <a:rPr lang="de-DE" dirty="0" err="1"/>
              <a:t>detection</a:t>
            </a:r>
            <a:r>
              <a:rPr lang="de-DE" dirty="0"/>
              <a:t> etc. and </a:t>
            </a:r>
            <a:r>
              <a:rPr lang="de-DE" dirty="0" err="1"/>
              <a:t>filters</a:t>
            </a:r>
            <a:r>
              <a:rPr lang="de-DE" dirty="0"/>
              <a:t> from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), </a:t>
            </a:r>
            <a:r>
              <a:rPr lang="de-DE" dirty="0" err="1"/>
              <a:t>determines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activated </a:t>
            </a:r>
          </a:p>
          <a:p>
            <a:pPr marL="171450" indent="-171450">
              <a:buFontTx/>
              <a:buChar char="-"/>
            </a:pPr>
            <a:r>
              <a:rPr lang="de-DE" dirty="0"/>
              <a:t>Pooling </a:t>
            </a:r>
            <a:r>
              <a:rPr lang="de-DE" dirty="0" err="1"/>
              <a:t>layers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spacial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</a:t>
            </a:r>
            <a:r>
              <a:rPr lang="de-DE" dirty="0" err="1"/>
              <a:t>condenses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a </a:t>
            </a:r>
            <a:r>
              <a:rPr lang="de-DE" dirty="0" err="1"/>
              <a:t>region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Neuron: Transformation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Output: Different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68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40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Runtime</a:t>
            </a:r>
            <a:r>
              <a:rPr lang="de-DE" dirty="0"/>
              <a:t> o 26.4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10000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time -&gt; 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Solution: </a:t>
            </a:r>
            <a:r>
              <a:rPr lang="de-DE" b="1" dirty="0" err="1"/>
              <a:t>Implementing</a:t>
            </a:r>
            <a:r>
              <a:rPr lang="de-DE" b="1" dirty="0"/>
              <a:t> an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speeds</a:t>
            </a:r>
            <a:r>
              <a:rPr lang="de-DE" b="1" dirty="0"/>
              <a:t>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KNN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K-dimensional-</a:t>
            </a:r>
            <a:r>
              <a:rPr lang="de-DE" b="0" dirty="0" err="1"/>
              <a:t>Trees</a:t>
            </a:r>
            <a:r>
              <a:rPr lang="de-DE" b="0" dirty="0"/>
              <a:t>: </a:t>
            </a:r>
            <a:r>
              <a:rPr lang="de-DE" b="0" dirty="0" err="1"/>
              <a:t>Algorithm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prevents</a:t>
            </a:r>
            <a:r>
              <a:rPr lang="de-DE" b="0" dirty="0"/>
              <a:t> </a:t>
            </a:r>
            <a:r>
              <a:rPr lang="de-DE" b="0" dirty="0" err="1"/>
              <a:t>having</a:t>
            </a:r>
            <a:r>
              <a:rPr lang="de-DE" b="0" dirty="0"/>
              <a:t> to </a:t>
            </a:r>
            <a:r>
              <a:rPr lang="de-DE" b="0" dirty="0" err="1"/>
              <a:t>compute</a:t>
            </a:r>
            <a:r>
              <a:rPr lang="de-DE" b="0" dirty="0"/>
              <a:t> all </a:t>
            </a:r>
            <a:r>
              <a:rPr lang="de-DE" b="0" dirty="0" err="1"/>
              <a:t>euclidean</a:t>
            </a:r>
            <a:r>
              <a:rPr lang="de-DE" b="0" dirty="0"/>
              <a:t> </a:t>
            </a:r>
            <a:r>
              <a:rPr lang="de-DE" b="0" dirty="0" err="1"/>
              <a:t>distances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Dividing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hyperplanes </a:t>
            </a:r>
            <a:r>
              <a:rPr lang="de-DE" b="0" dirty="0" err="1"/>
              <a:t>along</a:t>
            </a:r>
            <a:r>
              <a:rPr lang="de-DE" b="0" dirty="0"/>
              <a:t> median </a:t>
            </a:r>
            <a:r>
              <a:rPr lang="de-DE" b="0" dirty="0" err="1"/>
              <a:t>value</a:t>
            </a:r>
            <a:r>
              <a:rPr lang="de-DE" b="0" dirty="0"/>
              <a:t> (</a:t>
            </a:r>
            <a:r>
              <a:rPr lang="de-DE" b="0" dirty="0" err="1"/>
              <a:t>one</a:t>
            </a:r>
            <a:r>
              <a:rPr lang="de-DE" b="0" dirty="0"/>
              <a:t> half on </a:t>
            </a: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hyperplane, </a:t>
            </a:r>
            <a:r>
              <a:rPr lang="de-DE" b="0" dirty="0" err="1"/>
              <a:t>other</a:t>
            </a:r>
            <a:r>
              <a:rPr lang="de-DE" b="0" dirty="0"/>
              <a:t> half on </a:t>
            </a:r>
            <a:r>
              <a:rPr lang="de-DE" b="0" dirty="0" err="1"/>
              <a:t>other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Rotating</a:t>
            </a:r>
            <a:r>
              <a:rPr lang="de-DE" b="0" dirty="0"/>
              <a:t> </a:t>
            </a:r>
            <a:r>
              <a:rPr lang="de-DE" b="0" dirty="0" err="1"/>
              <a:t>through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dimension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often</a:t>
            </a:r>
            <a:r>
              <a:rPr lang="de-DE" b="0" dirty="0"/>
              <a:t> do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split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? 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by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Maximum </a:t>
            </a:r>
            <a:r>
              <a:rPr lang="de-DE" b="0" dirty="0" err="1"/>
              <a:t>number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points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contained</a:t>
            </a:r>
            <a:r>
              <a:rPr lang="de-DE" b="0" dirty="0"/>
              <a:t> in a final </a:t>
            </a:r>
            <a:r>
              <a:rPr lang="de-DE" b="0" dirty="0" err="1"/>
              <a:t>node</a:t>
            </a:r>
            <a:r>
              <a:rPr lang="de-DE" b="0" dirty="0"/>
              <a:t> at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bottom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KD-</a:t>
            </a:r>
            <a:r>
              <a:rPr lang="de-DE" b="0" dirty="0" err="1"/>
              <a:t>tree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Deeper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r>
              <a:rPr lang="de-DE" b="0" dirty="0"/>
              <a:t>, </a:t>
            </a:r>
            <a:r>
              <a:rPr lang="de-DE" b="0" dirty="0" err="1"/>
              <a:t>bigger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Achieved</a:t>
            </a:r>
            <a:r>
              <a:rPr lang="de-DE" b="0" dirty="0"/>
              <a:t> a </a:t>
            </a:r>
            <a:r>
              <a:rPr lang="de-DE" b="0" dirty="0" err="1"/>
              <a:t>significantly</a:t>
            </a:r>
            <a:r>
              <a:rPr lang="de-DE" b="0" dirty="0"/>
              <a:t> </a:t>
            </a:r>
            <a:r>
              <a:rPr lang="de-DE" b="0" dirty="0" err="1"/>
              <a:t>improved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time </a:t>
            </a:r>
            <a:r>
              <a:rPr lang="de-DE" b="0" dirty="0" err="1"/>
              <a:t>of</a:t>
            </a:r>
            <a:r>
              <a:rPr lang="de-DE" b="0" dirty="0"/>
              <a:t> 26.9 </a:t>
            </a:r>
            <a:r>
              <a:rPr lang="de-DE" b="0" dirty="0" err="1"/>
              <a:t>seconds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10 </a:t>
            </a:r>
            <a:r>
              <a:rPr lang="de-DE" b="0" dirty="0" err="1"/>
              <a:t>for</a:t>
            </a:r>
            <a:r>
              <a:rPr lang="de-DE" b="0" dirty="0"/>
              <a:t> all </a:t>
            </a:r>
            <a:r>
              <a:rPr lang="de-DE" b="0" dirty="0" err="1"/>
              <a:t>images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Accuracy</a:t>
            </a:r>
            <a:r>
              <a:rPr lang="de-DE" b="0" dirty="0"/>
              <a:t> </a:t>
            </a:r>
            <a:r>
              <a:rPr lang="de-DE" b="0" dirty="0" err="1"/>
              <a:t>achieved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KNN: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94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Training: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30 and 60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device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Tried</a:t>
            </a:r>
            <a:r>
              <a:rPr lang="de-DE" dirty="0"/>
              <a:t> out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complexities</a:t>
            </a:r>
            <a:r>
              <a:rPr lang="de-DE" dirty="0"/>
              <a:t> and </a:t>
            </a:r>
            <a:r>
              <a:rPr lang="de-DE" dirty="0" err="1"/>
              <a:t>agreed</a:t>
            </a:r>
            <a:r>
              <a:rPr lang="de-DE" dirty="0"/>
              <a:t> on a </a:t>
            </a:r>
            <a:r>
              <a:rPr lang="de-DE" dirty="0" err="1"/>
              <a:t>modification</a:t>
            </a:r>
            <a:r>
              <a:rPr lang="de-DE" dirty="0"/>
              <a:t> and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Visual Geometry Group VGG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Yellow: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Red</a:t>
            </a:r>
            <a:r>
              <a:rPr lang="de-DE" dirty="0"/>
              <a:t>: Pooling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Turquoise</a:t>
            </a:r>
            <a:r>
              <a:rPr lang="de-DE" dirty="0"/>
              <a:t>: Batch </a:t>
            </a:r>
            <a:r>
              <a:rPr lang="de-DE" dirty="0" err="1"/>
              <a:t>normalization</a:t>
            </a:r>
            <a:r>
              <a:rPr lang="de-DE" dirty="0"/>
              <a:t> (</a:t>
            </a: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from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)</a:t>
            </a:r>
          </a:p>
          <a:p>
            <a:r>
              <a:rPr lang="de-DE" dirty="0"/>
              <a:t>Dark </a:t>
            </a:r>
            <a:r>
              <a:rPr lang="de-DE" dirty="0" err="1"/>
              <a:t>blue</a:t>
            </a:r>
            <a:r>
              <a:rPr lang="de-DE" dirty="0"/>
              <a:t>: Fully </a:t>
            </a:r>
            <a:r>
              <a:rPr lang="de-DE" dirty="0" err="1"/>
              <a:t>connected</a:t>
            </a:r>
            <a:endParaRPr lang="de-DE" dirty="0"/>
          </a:p>
          <a:p>
            <a:r>
              <a:rPr lang="de-DE" dirty="0"/>
              <a:t>Yellow (end): Neuron </a:t>
            </a:r>
            <a:r>
              <a:rPr lang="de-DE" dirty="0" err="1"/>
              <a:t>dropout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92,9% </a:t>
            </a:r>
            <a:r>
              <a:rPr lang="de-DE" dirty="0" err="1"/>
              <a:t>compared</a:t>
            </a:r>
            <a:r>
              <a:rPr lang="de-DE" dirty="0"/>
              <a:t> to KNN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pgrad.com/blog/basic-cnn-architectur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177996"/>
            <a:chOff x="-152400" y="-691493"/>
            <a:chExt cx="8725711" cy="1570662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3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271513"/>
            <a:chOff x="-476484" y="-701018"/>
            <a:chExt cx="8832742" cy="1695351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42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8028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0" y="3512537"/>
            <a:ext cx="7139132" cy="58355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964A0EF-279F-331E-1CC6-E0A5885667F3}"/>
              </a:ext>
            </a:extLst>
          </p:cNvPr>
          <p:cNvSpPr/>
          <p:nvPr/>
        </p:nvSpPr>
        <p:spPr>
          <a:xfrm>
            <a:off x="4876800" y="3710578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6B5F70-A830-B5A9-5924-564379EB6CE5}"/>
              </a:ext>
            </a:extLst>
          </p:cNvPr>
          <p:cNvSpPr/>
          <p:nvPr/>
        </p:nvSpPr>
        <p:spPr>
          <a:xfrm>
            <a:off x="2057400" y="6301378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45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177996"/>
            <a:chOff x="-152400" y="-691493"/>
            <a:chExt cx="8725711" cy="1570662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3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271513"/>
            <a:chOff x="-476484" y="-701018"/>
            <a:chExt cx="8832742" cy="1695351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42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B66AB-19C0-D9F4-E3D2-545E46D32172}"/>
              </a:ext>
            </a:extLst>
          </p:cNvPr>
          <p:cNvSpPr txBox="1"/>
          <p:nvPr/>
        </p:nvSpPr>
        <p:spPr>
          <a:xfrm>
            <a:off x="2590801" y="8185772"/>
            <a:ext cx="1508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20502070400060406" pitchFamily="18" charset="0"/>
              </a:rPr>
              <a:t>Items </a:t>
            </a:r>
            <a:r>
              <a:rPr lang="de-DE" sz="3600" dirty="0" err="1">
                <a:latin typeface="Ovo" panose="02020502070400060406" pitchFamily="18" charset="0"/>
              </a:rPr>
              <a:t>of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clothing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worn</a:t>
            </a:r>
            <a:r>
              <a:rPr lang="de-DE" sz="3600" dirty="0">
                <a:latin typeface="Ovo" panose="02020502070400060406" pitchFamily="18" charset="0"/>
              </a:rPr>
              <a:t> on </a:t>
            </a:r>
            <a:r>
              <a:rPr lang="de-DE" sz="3600" dirty="0" err="1">
                <a:latin typeface="Ovo" panose="02020502070400060406" pitchFamily="18" charset="0"/>
              </a:rPr>
              <a:t>the</a:t>
            </a:r>
            <a:r>
              <a:rPr lang="de-DE" sz="3600" dirty="0">
                <a:latin typeface="Ovo" panose="02020502070400060406" pitchFamily="18" charset="0"/>
              </a:rPr>
              <a:t> same </a:t>
            </a:r>
            <a:r>
              <a:rPr lang="de-DE" sz="3600" dirty="0" err="1">
                <a:latin typeface="Ovo" panose="02020502070400060406" pitchFamily="18" charset="0"/>
              </a:rPr>
              <a:t>body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parts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are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confused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more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often</a:t>
            </a:r>
            <a:endParaRPr lang="de-DE" sz="36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20502070400060406" pitchFamily="18" charset="0"/>
              </a:rPr>
              <a:t>KNN and CNN </a:t>
            </a:r>
            <a:r>
              <a:rPr lang="de-DE" sz="3600" dirty="0" err="1">
                <a:latin typeface="Ovo" panose="02020502070400060406" pitchFamily="18" charset="0"/>
              </a:rPr>
              <a:t>make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similar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mistakes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>
                <a:latin typeface="Ovo" panose="02020502070400060406" pitchFamily="18" charset="0"/>
                <a:sym typeface="Wingdings" panose="05000000000000000000" pitchFamily="2" charset="2"/>
              </a:rPr>
              <a:t> </a:t>
            </a:r>
            <a:r>
              <a:rPr lang="de-DE" sz="3600" dirty="0" err="1">
                <a:latin typeface="Ovo" panose="02020502070400060406" pitchFamily="18" charset="0"/>
                <a:sym typeface="Wingdings" panose="05000000000000000000" pitchFamily="2" charset="2"/>
              </a:rPr>
              <a:t>bias</a:t>
            </a:r>
            <a:r>
              <a:rPr lang="de-DE" sz="3600" dirty="0">
                <a:latin typeface="Ovo" panose="02020502070400060406" pitchFamily="18" charset="0"/>
                <a:sym typeface="Wingdings" panose="05000000000000000000" pitchFamily="2" charset="2"/>
              </a:rPr>
              <a:t> in </a:t>
            </a:r>
            <a:r>
              <a:rPr lang="de-DE" sz="3600" dirty="0" err="1">
                <a:latin typeface="Ovo" panose="02020502070400060406" pitchFamily="18" charset="0"/>
                <a:sym typeface="Wingdings" panose="05000000000000000000" pitchFamily="2" charset="2"/>
              </a:rPr>
              <a:t>data</a:t>
            </a:r>
            <a:r>
              <a:rPr lang="de-DE" sz="3600" dirty="0">
                <a:latin typeface="Ovo" panose="02020502070400060406" pitchFamily="18" charset="0"/>
                <a:sym typeface="Wingdings" panose="05000000000000000000" pitchFamily="2" charset="2"/>
              </a:rPr>
              <a:t>, not in </a:t>
            </a:r>
            <a:r>
              <a:rPr lang="de-DE" sz="3600" dirty="0" err="1">
                <a:latin typeface="Ovo" panose="02020502070400060406" pitchFamily="18" charset="0"/>
                <a:sym typeface="Wingdings" panose="05000000000000000000" pitchFamily="2" charset="2"/>
              </a:rPr>
              <a:t>model</a:t>
            </a:r>
            <a:endParaRPr lang="de-DE" sz="3600" dirty="0">
              <a:latin typeface="Ovo" panose="02020502070400060406" pitchFamily="18" charset="0"/>
              <a:sym typeface="Wingdings" panose="05000000000000000000" pitchFamily="2" charset="2"/>
            </a:endParaRP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6" name="Grafik 5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A4163DCA-2861-8131-01D5-20500D916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0" y="3512537"/>
            <a:ext cx="5612564" cy="4587744"/>
          </a:xfrm>
          <a:prstGeom prst="rect">
            <a:avLst/>
          </a:prstGeom>
        </p:spPr>
      </p:pic>
      <p:pic>
        <p:nvPicPr>
          <p:cNvPr id="15" name="Grafik 14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E17F83A-83D1-7EB3-3BD9-052412EB9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598028"/>
            <a:ext cx="5612564" cy="45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6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302686-7B20-D285-60D1-01F5FA915593}"/>
              </a:ext>
            </a:extLst>
          </p:cNvPr>
          <p:cNvSpPr txBox="1"/>
          <p:nvPr/>
        </p:nvSpPr>
        <p:spPr>
          <a:xfrm>
            <a:off x="1028700" y="3162300"/>
            <a:ext cx="1032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Ovo" panose="02020502070400060406" pitchFamily="18" charset="0"/>
              </a:rPr>
              <a:t>Could</a:t>
            </a:r>
            <a:r>
              <a:rPr lang="de-DE" sz="3600" dirty="0">
                <a:latin typeface="Ovo" panose="02020502070400060406" pitchFamily="18" charset="0"/>
              </a:rPr>
              <a:t> a </a:t>
            </a:r>
            <a:r>
              <a:rPr lang="de-DE" sz="3600" dirty="0" err="1">
                <a:latin typeface="Ovo" panose="02020502070400060406" pitchFamily="18" charset="0"/>
              </a:rPr>
              <a:t>two</a:t>
            </a:r>
            <a:r>
              <a:rPr lang="de-DE" sz="3600" dirty="0">
                <a:latin typeface="Ovo" panose="02020502070400060406" pitchFamily="18" charset="0"/>
              </a:rPr>
              <a:t>-stage </a:t>
            </a:r>
            <a:r>
              <a:rPr lang="de-DE" sz="3600" dirty="0" err="1">
                <a:latin typeface="Ovo" panose="02020502070400060406" pitchFamily="18" charset="0"/>
              </a:rPr>
              <a:t>model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where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the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second</a:t>
            </a:r>
            <a:r>
              <a:rPr lang="de-DE" sz="3600" dirty="0">
                <a:latin typeface="Ovo" panose="02020502070400060406" pitchFamily="18" charset="0"/>
              </a:rPr>
              <a:t> network </a:t>
            </a:r>
            <a:r>
              <a:rPr lang="de-DE" sz="3600" dirty="0" err="1">
                <a:latin typeface="Ovo" panose="02020502070400060406" pitchFamily="18" charset="0"/>
              </a:rPr>
              <a:t>distinguishes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between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the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two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classes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make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better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predictions</a:t>
            </a:r>
            <a:r>
              <a:rPr lang="de-DE" sz="3600" dirty="0">
                <a:latin typeface="Ovo" panose="02020502070400060406" pitchFamily="18" charset="0"/>
              </a:rPr>
              <a:t>?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ED1DC15-EC98-7599-AE97-F8C25F7BBAA4}"/>
              </a:ext>
            </a:extLst>
          </p:cNvPr>
          <p:cNvSpPr/>
          <p:nvPr/>
        </p:nvSpPr>
        <p:spPr>
          <a:xfrm>
            <a:off x="1496514" y="7353300"/>
            <a:ext cx="4115356" cy="178953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4D48A993-8247-F8FC-011E-289C611597FF}"/>
              </a:ext>
            </a:extLst>
          </p:cNvPr>
          <p:cNvSpPr/>
          <p:nvPr/>
        </p:nvSpPr>
        <p:spPr>
          <a:xfrm>
            <a:off x="742950" y="2921261"/>
            <a:ext cx="10325100" cy="2234677"/>
          </a:xfrm>
          <a:prstGeom prst="wedgeRoundRectCallout">
            <a:avLst>
              <a:gd name="adj1" fmla="val -40702"/>
              <a:gd name="adj2" fmla="val 83749"/>
              <a:gd name="adj3" fmla="val 16667"/>
            </a:avLst>
          </a:prstGeom>
          <a:noFill/>
          <a:ln>
            <a:solidFill>
              <a:srgbClr val="9B9B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318BD008-77B5-7CCC-2533-712D5E677E38}"/>
              </a:ext>
            </a:extLst>
          </p:cNvPr>
          <p:cNvSpPr/>
          <p:nvPr/>
        </p:nvSpPr>
        <p:spPr>
          <a:xfrm>
            <a:off x="7620000" y="5536198"/>
            <a:ext cx="3166604" cy="1025141"/>
          </a:xfrm>
          <a:prstGeom prst="wedgeRoundRectCallout">
            <a:avLst>
              <a:gd name="adj1" fmla="val 46741"/>
              <a:gd name="adj2" fmla="val 82429"/>
              <a:gd name="adj3" fmla="val 16667"/>
            </a:avLst>
          </a:prstGeom>
          <a:noFill/>
          <a:ln>
            <a:solidFill>
              <a:srgbClr val="9B9B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C221BD-263C-CFC7-4361-EF82D6A12B22}"/>
              </a:ext>
            </a:extLst>
          </p:cNvPr>
          <p:cNvSpPr txBox="1"/>
          <p:nvPr/>
        </p:nvSpPr>
        <p:spPr>
          <a:xfrm>
            <a:off x="8222235" y="5725602"/>
            <a:ext cx="184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Open Sauce Bold" panose="020B0604020202020204" charset="0"/>
              </a:rPr>
              <a:t>Test </a:t>
            </a:r>
            <a:r>
              <a:rPr lang="de-DE" sz="3600" dirty="0" err="1">
                <a:latin typeface="Open Sauce Bold" panose="020B0604020202020204" charset="0"/>
              </a:rPr>
              <a:t>it!</a:t>
            </a:r>
            <a:endParaRPr lang="de-DE" sz="3600" dirty="0"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35B75E-BCEC-F1B9-25AE-7209CC904104}"/>
              </a:ext>
            </a:extLst>
          </p:cNvPr>
          <p:cNvSpPr txBox="1"/>
          <p:nvPr/>
        </p:nvSpPr>
        <p:spPr>
          <a:xfrm>
            <a:off x="1484880" y="7678682"/>
            <a:ext cx="41386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Ovo" panose="02020502070400060406" pitchFamily="18" charset="0"/>
              </a:rPr>
              <a:t>Human </a:t>
            </a:r>
            <a:r>
              <a:rPr lang="de-DE" sz="3600" dirty="0" err="1">
                <a:solidFill>
                  <a:schemeClr val="bg1"/>
                </a:solidFill>
                <a:latin typeface="Ovo" panose="02020502070400060406" pitchFamily="18" charset="0"/>
              </a:rPr>
              <a:t>accuracy</a:t>
            </a:r>
            <a:r>
              <a:rPr lang="de-DE" sz="3200" dirty="0">
                <a:solidFill>
                  <a:schemeClr val="bg1"/>
                </a:solidFill>
                <a:latin typeface="Ovo" panose="02020502070400060406" pitchFamily="18" charset="0"/>
              </a:rPr>
              <a:t>:</a:t>
            </a:r>
          </a:p>
          <a:p>
            <a:pPr algn="ctr"/>
            <a:r>
              <a:rPr lang="de-DE" sz="3200" dirty="0">
                <a:solidFill>
                  <a:schemeClr val="bg1"/>
                </a:solidFill>
                <a:latin typeface="Ovo" panose="02020502070400060406" pitchFamily="18" charset="0"/>
              </a:rPr>
              <a:t>81 %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1" y="419100"/>
            <a:ext cx="12877801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" y="1959329"/>
            <a:ext cx="7280843" cy="40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9"/>
              </a:lnSpc>
            </a:pPr>
            <a:r>
              <a:rPr lang="en-US" sz="2800" spc="129" dirty="0">
                <a:solidFill>
                  <a:srgbClr val="EB8208"/>
                </a:solidFill>
                <a:latin typeface="Open Sauce Bold"/>
              </a:rPr>
              <a:t>Loss function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1231F8-F3EB-0BA0-4CF6-F0B181632A66}"/>
              </a:ext>
            </a:extLst>
          </p:cNvPr>
          <p:cNvSpPr txBox="1"/>
          <p:nvPr/>
        </p:nvSpPr>
        <p:spPr>
          <a:xfrm>
            <a:off x="609600" y="3112249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How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to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determine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how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good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a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model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is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during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training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89E3CF-919D-6A17-B0F3-6BAF4D713D8C}"/>
              </a:ext>
            </a:extLst>
          </p:cNvPr>
          <p:cNvSpPr txBox="1"/>
          <p:nvPr/>
        </p:nvSpPr>
        <p:spPr>
          <a:xfrm>
            <a:off x="7856032" y="3235067"/>
            <a:ext cx="457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Open Sauce Bold" panose="020B0604020202020204" charset="0"/>
              </a:rPr>
              <a:t>CATEGORICAL </a:t>
            </a:r>
          </a:p>
          <a:p>
            <a:r>
              <a:rPr lang="de-DE" sz="3200" dirty="0">
                <a:latin typeface="Open Sauce Bold" panose="020B0604020202020204" charset="0"/>
              </a:rPr>
              <a:t>CROSS-ENTROPY LOSS </a:t>
            </a:r>
          </a:p>
        </p:txBody>
      </p:sp>
      <p:pic>
        <p:nvPicPr>
          <p:cNvPr id="13" name="Grafik 12" descr="Ein Bild, das Schrift, weiß, Text, Design enthält.&#10;&#10;Automatisch generierte Beschreibung">
            <a:extLst>
              <a:ext uri="{FF2B5EF4-FFF2-40B4-BE49-F238E27FC236}">
                <a16:creationId xmlns:a16="http://schemas.microsoft.com/office/drawing/2014/main" id="{B8BA1358-FA83-DF31-48FD-9F228076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094" y="2673775"/>
            <a:ext cx="5517054" cy="2012510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D6E6472-A592-1D84-9B1A-B67006D13957}"/>
              </a:ext>
            </a:extLst>
          </p:cNvPr>
          <p:cNvSpPr/>
          <p:nvPr/>
        </p:nvSpPr>
        <p:spPr>
          <a:xfrm>
            <a:off x="5663590" y="3245881"/>
            <a:ext cx="1804010" cy="1200328"/>
          </a:xfrm>
          <a:prstGeom prst="rightArrow">
            <a:avLst/>
          </a:prstGeom>
          <a:solidFill>
            <a:srgbClr val="EB82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111D0CA-6EF8-DA90-847F-49DD916E6A45}"/>
              </a:ext>
            </a:extLst>
          </p:cNvPr>
          <p:cNvSpPr txBox="1"/>
          <p:nvPr/>
        </p:nvSpPr>
        <p:spPr>
          <a:xfrm>
            <a:off x="609600" y="693701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en Sauce Medium" panose="020B0604020202020204" charset="0"/>
              </a:rPr>
              <a:t>PROBLEM</a:t>
            </a:r>
            <a:r>
              <a:rPr lang="de-DE" dirty="0"/>
              <a:t>: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573179-3C9B-696F-9716-CF8097C4A750}"/>
              </a:ext>
            </a:extLst>
          </p:cNvPr>
          <p:cNvSpPr txBox="1"/>
          <p:nvPr/>
        </p:nvSpPr>
        <p:spPr>
          <a:xfrm>
            <a:off x="592394" y="7361879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Ovo" panose="02020502070400060406" pitchFamily="18" charset="0"/>
              </a:rPr>
              <a:t>We only know the gradient, so we don’t know which local minimum we will reach when changing the model</a:t>
            </a:r>
            <a:endParaRPr lang="de-DE" sz="3200" dirty="0">
              <a:latin typeface="Ovo" panose="02020502070400060406" pitchFamily="18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D1832F-925D-0CD2-E364-A0F70BBF7DBC}"/>
              </a:ext>
            </a:extLst>
          </p:cNvPr>
          <p:cNvGrpSpPr/>
          <p:nvPr/>
        </p:nvGrpSpPr>
        <p:grpSpPr>
          <a:xfrm>
            <a:off x="9982201" y="6134100"/>
            <a:ext cx="8334206" cy="4248352"/>
            <a:chOff x="9982201" y="6134100"/>
            <a:chExt cx="8334206" cy="424835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7B928198-5523-E6E5-6775-D3FF21D57CEB}"/>
                </a:ext>
              </a:extLst>
            </p:cNvPr>
            <p:cNvGrpSpPr/>
            <p:nvPr/>
          </p:nvGrpSpPr>
          <p:grpSpPr>
            <a:xfrm>
              <a:off x="9982201" y="6134100"/>
              <a:ext cx="8334206" cy="4248352"/>
              <a:chOff x="9982201" y="6134100"/>
              <a:chExt cx="8334206" cy="4248352"/>
            </a:xfrm>
          </p:grpSpPr>
          <p:sp>
            <p:nvSpPr>
              <p:cNvPr id="18" name="AutoShape 3">
                <a:extLst>
                  <a:ext uri="{FF2B5EF4-FFF2-40B4-BE49-F238E27FC236}">
                    <a16:creationId xmlns:a16="http://schemas.microsoft.com/office/drawing/2014/main" id="{6CCC95E8-8C76-5EB4-3442-F17D4C6E5B73}"/>
                  </a:ext>
                </a:extLst>
              </p:cNvPr>
              <p:cNvSpPr/>
              <p:nvPr/>
            </p:nvSpPr>
            <p:spPr>
              <a:xfrm>
                <a:off x="9982201" y="6134100"/>
                <a:ext cx="8334206" cy="4248352"/>
              </a:xfrm>
              <a:prstGeom prst="rect">
                <a:avLst/>
              </a:prstGeom>
              <a:solidFill>
                <a:srgbClr val="EB8208"/>
              </a:solidFill>
            </p:spPr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820DA05-A2F3-B06F-AF85-B1FAC1316F91}"/>
                  </a:ext>
                </a:extLst>
              </p:cNvPr>
              <p:cNvSpPr txBox="1"/>
              <p:nvPr/>
            </p:nvSpPr>
            <p:spPr>
              <a:xfrm>
                <a:off x="11201400" y="7546544"/>
                <a:ext cx="629101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solidFill>
                      <a:schemeClr val="bg1"/>
                    </a:solidFill>
                    <a:latin typeface="Open Sauce Medium" panose="020B0604020202020204" charset="0"/>
                  </a:rPr>
                  <a:t>Summarizing Shirts and T-Shirts didn’t work but gave us insights into how CNNs work</a:t>
                </a:r>
                <a:endParaRPr lang="de-DE" sz="2800" dirty="0">
                  <a:solidFill>
                    <a:schemeClr val="bg1"/>
                  </a:solidFill>
                  <a:latin typeface="Open Sauce Medium" panose="020B0604020202020204" charset="0"/>
                </a:endParaRPr>
              </a:p>
            </p:txBody>
          </p:sp>
        </p:grp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A75994E4-7C9C-8B8A-85A8-D67D12EBEF9F}"/>
                </a:ext>
              </a:extLst>
            </p:cNvPr>
            <p:cNvSpPr/>
            <p:nvPr/>
          </p:nvSpPr>
          <p:spPr>
            <a:xfrm>
              <a:off x="10981581" y="6555539"/>
              <a:ext cx="9525" cy="2376000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91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344400" y="1171519"/>
            <a:ext cx="5181399" cy="7933554"/>
            <a:chOff x="-28119" y="-19050"/>
            <a:chExt cx="6452934" cy="10078165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28119" y="5546923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3025" y="6580185"/>
              <a:ext cx="5939975" cy="3478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Optimal k und PCs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Accuracies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Run time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T-Shirt/Top vs Shirt problem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816" y="608184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4585222"/>
            <a:ext cx="11337441" cy="5701778"/>
          </a:xfrm>
          <a:custGeom>
            <a:avLst/>
            <a:gdLst/>
            <a:ahLst/>
            <a:cxnLst/>
            <a:rect l="l" t="t" r="r" b="b"/>
            <a:pathLst>
              <a:path w="11337441" h="5701778">
                <a:moveTo>
                  <a:pt x="0" y="0"/>
                </a:moveTo>
                <a:lnTo>
                  <a:pt x="11337441" y="0"/>
                </a:lnTo>
                <a:lnTo>
                  <a:pt x="11337441" y="5701778"/>
                </a:lnTo>
                <a:lnTo>
                  <a:pt x="0" y="5701778"/>
                </a:lnTo>
                <a:lnTo>
                  <a:pt x="0" y="0"/>
                </a:lnTo>
                <a:close/>
              </a:path>
            </a:pathLst>
          </a:cu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793"/>
            <a:ext cx="18516840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4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blog</a:t>
            </a:r>
            <a:endParaRPr sz="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018AD8-5DDE-B691-4CF6-31EAB8372012}"/>
              </a:ext>
            </a:extLst>
          </p:cNvPr>
          <p:cNvSpPr/>
          <p:nvPr/>
        </p:nvSpPr>
        <p:spPr>
          <a:xfrm>
            <a:off x="10287000" y="2552700"/>
            <a:ext cx="1524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vo" panose="02020502070400060406" pitchFamily="18" charset="0"/>
              </a:rPr>
              <a:t>- Run time 40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26.4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Run time 10,000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26.9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Leaf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r>
              <a:rPr lang="de-DE" sz="2400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560775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F6A8B9-BDEF-EF16-C1FE-F184218D1806}"/>
              </a:ext>
            </a:extLst>
          </p:cNvPr>
          <p:cNvSpPr txBox="1"/>
          <p:nvPr/>
        </p:nvSpPr>
        <p:spPr>
          <a:xfrm>
            <a:off x="9448800" y="2704968"/>
            <a:ext cx="8382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Dividing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along</a:t>
            </a:r>
            <a:r>
              <a:rPr lang="de-DE" sz="2400" dirty="0">
                <a:latin typeface="Ovo" panose="02020502070400060406" pitchFamily="18" charset="0"/>
              </a:rPr>
              <a:t> median </a:t>
            </a:r>
            <a:r>
              <a:rPr lang="de-DE" sz="2400" dirty="0" err="1">
                <a:latin typeface="Ovo" panose="02020502070400060406" pitchFamily="18" charset="0"/>
              </a:rPr>
              <a:t>value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of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dimension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node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is</a:t>
            </a:r>
            <a:r>
              <a:rPr lang="de-DE" sz="2400" dirty="0">
                <a:latin typeface="Ovo" panose="02020502070400060406" pitchFamily="18" charset="0"/>
              </a:rPr>
              <a:t> a splitting plane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How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many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times</a:t>
            </a:r>
            <a:r>
              <a:rPr lang="de-DE" sz="2400" dirty="0">
                <a:latin typeface="Ovo" panose="02020502070400060406" pitchFamily="18" charset="0"/>
              </a:rPr>
              <a:t> do </a:t>
            </a:r>
            <a:r>
              <a:rPr lang="de-DE" sz="2400" dirty="0" err="1">
                <a:latin typeface="Ovo" panose="02020502070400060406" pitchFamily="18" charset="0"/>
              </a:rPr>
              <a:t>we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split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planes? -&gt; </a:t>
            </a:r>
            <a:r>
              <a:rPr lang="de-DE" sz="2400" dirty="0" err="1">
                <a:latin typeface="Ovo" panose="02020502070400060406" pitchFamily="18" charset="0"/>
              </a:rPr>
              <a:t>Defined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leaf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Tracing </a:t>
            </a:r>
            <a:r>
              <a:rPr lang="de-DE" sz="2400" dirty="0" err="1">
                <a:latin typeface="Ovo" panose="02020502070400060406" pitchFamily="18" charset="0"/>
              </a:rPr>
              <a:t>tree</a:t>
            </a:r>
            <a:r>
              <a:rPr lang="de-DE" sz="2400" dirty="0">
                <a:latin typeface="Ovo" panose="02020502070400060406" pitchFamily="18" charset="0"/>
              </a:rPr>
              <a:t> to find </a:t>
            </a:r>
            <a:r>
              <a:rPr lang="de-DE" sz="2400" dirty="0" err="1">
                <a:latin typeface="Ovo" panose="02020502070400060406" pitchFamily="18" charset="0"/>
              </a:rPr>
              <a:t>points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shortest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distance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6851957" y="4784435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C027C5E-0230-2E66-CAC4-041C6D4CC859}"/>
              </a:ext>
            </a:extLst>
          </p:cNvPr>
          <p:cNvGrpSpPr/>
          <p:nvPr/>
        </p:nvGrpSpPr>
        <p:grpSpPr>
          <a:xfrm>
            <a:off x="13106400" y="-419100"/>
            <a:ext cx="7364245" cy="6990475"/>
            <a:chOff x="11887200" y="-399175"/>
            <a:chExt cx="7364245" cy="6990475"/>
          </a:xfrm>
        </p:grpSpPr>
        <p:sp>
          <p:nvSpPr>
            <p:cNvPr id="2" name="AutoShape 2"/>
            <p:cNvSpPr/>
            <p:nvPr/>
          </p:nvSpPr>
          <p:spPr>
            <a:xfrm>
              <a:off x="11887200" y="-399175"/>
              <a:ext cx="7364245" cy="6990475"/>
            </a:xfrm>
            <a:prstGeom prst="rect">
              <a:avLst/>
            </a:prstGeom>
            <a:solidFill>
              <a:srgbClr val="EDEDED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" name="AutoShape 6"/>
            <p:cNvSpPr/>
            <p:nvPr/>
          </p:nvSpPr>
          <p:spPr>
            <a:xfrm rot="16200000">
              <a:off x="10403020" y="2557049"/>
              <a:ext cx="3600000" cy="9637"/>
            </a:xfrm>
            <a:prstGeom prst="rect">
              <a:avLst/>
            </a:prstGeom>
            <a:solidFill>
              <a:srgbClr val="3F4042"/>
            </a:solid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427DCB2B-B6E4-466B-E11E-8E8752FC3475}"/>
                </a:ext>
              </a:extLst>
            </p:cNvPr>
            <p:cNvGrpSpPr/>
            <p:nvPr/>
          </p:nvGrpSpPr>
          <p:grpSpPr>
            <a:xfrm>
              <a:off x="12207838" y="4808283"/>
              <a:ext cx="4115356" cy="1257300"/>
              <a:chOff x="7095846" y="2414714"/>
              <a:chExt cx="4115356" cy="1257300"/>
            </a:xfrm>
          </p:grpSpPr>
          <p:sp>
            <p:nvSpPr>
              <p:cNvPr id="16" name="AutoShape 3">
                <a:extLst>
                  <a:ext uri="{FF2B5EF4-FFF2-40B4-BE49-F238E27FC236}">
                    <a16:creationId xmlns:a16="http://schemas.microsoft.com/office/drawing/2014/main" id="{4301A1FA-414C-CEFA-7D3B-0F5A64E3BC07}"/>
                  </a:ext>
                </a:extLst>
              </p:cNvPr>
              <p:cNvSpPr/>
              <p:nvPr/>
            </p:nvSpPr>
            <p:spPr>
              <a:xfrm>
                <a:off x="7095846" y="2414714"/>
                <a:ext cx="4115356" cy="1257300"/>
              </a:xfrm>
              <a:prstGeom prst="rect">
                <a:avLst/>
              </a:prstGeom>
              <a:solidFill>
                <a:srgbClr val="EB8208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F5DBC20-A853-9FA2-1644-C31354888211}"/>
                  </a:ext>
                </a:extLst>
              </p:cNvPr>
              <p:cNvSpPr txBox="1"/>
              <p:nvPr/>
            </p:nvSpPr>
            <p:spPr>
              <a:xfrm>
                <a:off x="7239000" y="2720198"/>
                <a:ext cx="38099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bg1"/>
                    </a:solidFill>
                    <a:latin typeface="Ovo" panose="020B0604020202020204" charset="0"/>
                  </a:rPr>
                  <a:t>Accuracy</a:t>
                </a:r>
                <a:r>
                  <a:rPr lang="de-DE" sz="3600" dirty="0">
                    <a:solidFill>
                      <a:schemeClr val="bg1"/>
                    </a:solidFill>
                    <a:latin typeface="Ovo" panose="020B0604020202020204" charset="0"/>
                  </a:rPr>
                  <a:t>: </a:t>
                </a:r>
                <a:r>
                  <a:rPr lang="de-DE" sz="3600" b="0" i="0" u="none" strike="noStrike" baseline="0" dirty="0">
                    <a:solidFill>
                      <a:schemeClr val="bg1"/>
                    </a:solidFill>
                    <a:latin typeface="Ovo" panose="020B0604020202020204" charset="0"/>
                  </a:rPr>
                  <a:t>86.3%</a:t>
                </a:r>
                <a:endParaRPr lang="de-DE" sz="3600" dirty="0">
                  <a:solidFill>
                    <a:schemeClr val="bg1"/>
                  </a:solidFill>
                  <a:latin typeface="Ovo" panose="020B0604020202020204" charset="0"/>
                </a:endParaRPr>
              </a:p>
            </p:txBody>
          </p:sp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7C90062-7427-2457-A667-8E8484597146}"/>
                </a:ext>
              </a:extLst>
            </p:cNvPr>
            <p:cNvSpPr txBox="1"/>
            <p:nvPr/>
          </p:nvSpPr>
          <p:spPr>
            <a:xfrm>
              <a:off x="12569582" y="1280720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EB8208"/>
                  </a:solidFill>
                  <a:latin typeface="Open Sauce Bold" panose="020B0604020202020204" charset="0"/>
                </a:rPr>
                <a:t>KNN</a:t>
              </a:r>
              <a:endParaRPr lang="de-DE" dirty="0">
                <a:solidFill>
                  <a:srgbClr val="EB8208"/>
                </a:solidFill>
                <a:latin typeface="Open Sauce Bold" panose="020B0604020202020204" charset="0"/>
              </a:endParaRP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1059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latin typeface="Ovo" panose="02020502070400060406" pitchFamily="18" charset="0"/>
              </a:rPr>
              <a:t>Training </a:t>
            </a:r>
            <a:r>
              <a:rPr lang="de-DE" sz="2800" dirty="0" err="1">
                <a:latin typeface="Ovo" panose="02020502070400060406" pitchFamily="18" charset="0"/>
              </a:rPr>
              <a:t>took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between</a:t>
            </a:r>
            <a:r>
              <a:rPr lang="de-DE" sz="2800" dirty="0">
                <a:latin typeface="Ovo" panose="02020502070400060406" pitchFamily="18" charset="0"/>
              </a:rPr>
              <a:t> 30 and 60 </a:t>
            </a:r>
            <a:r>
              <a:rPr lang="de-DE" sz="2800" dirty="0" err="1">
                <a:latin typeface="Ovo" panose="02020502070400060406" pitchFamily="18" charset="0"/>
              </a:rPr>
              <a:t>minutes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depending</a:t>
            </a:r>
            <a:r>
              <a:rPr lang="de-DE" sz="2800" dirty="0">
                <a:latin typeface="Ovo" panose="02020502070400060406" pitchFamily="18" charset="0"/>
              </a:rPr>
              <a:t> on </a:t>
            </a:r>
            <a:r>
              <a:rPr lang="de-DE" sz="2800" dirty="0" err="1">
                <a:latin typeface="Ovo" panose="02020502070400060406" pitchFamily="18" charset="0"/>
              </a:rPr>
              <a:t>the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model</a:t>
            </a:r>
            <a:endParaRPr lang="de-DE" sz="2800" dirty="0">
              <a:latin typeface="Ovo" panose="02020502070400060406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2800" dirty="0" err="1">
                <a:latin typeface="Ovo" panose="02020502070400060406" pitchFamily="18" charset="0"/>
              </a:rPr>
              <a:t>Our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model</a:t>
            </a:r>
            <a:r>
              <a:rPr lang="de-DE" sz="2800" dirty="0">
                <a:latin typeface="Ovo" panose="02020502070400060406" pitchFamily="18" charset="0"/>
              </a:rPr>
              <a:t>: </a:t>
            </a:r>
            <a:r>
              <a:rPr lang="de-DE" sz="2800" dirty="0" err="1">
                <a:latin typeface="Ovo" panose="02020502070400060406" pitchFamily="18" charset="0"/>
              </a:rPr>
              <a:t>Modified</a:t>
            </a:r>
            <a:r>
              <a:rPr lang="de-DE" sz="2800" dirty="0">
                <a:latin typeface="Ovo" panose="02020502070400060406" pitchFamily="18" charset="0"/>
              </a:rPr>
              <a:t> VGG (</a:t>
            </a:r>
            <a:r>
              <a:rPr lang="de-DE" sz="2800" dirty="0" err="1">
                <a:latin typeface="Ovo" panose="02020502070400060406" pitchFamily="18" charset="0"/>
              </a:rPr>
              <a:t>visual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geometry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group</a:t>
            </a:r>
            <a:r>
              <a:rPr lang="de-DE" sz="2800" dirty="0">
                <a:latin typeface="Ovo" panose="02020502070400060406" pitchFamily="18" charset="0"/>
              </a:rPr>
              <a:t>) </a:t>
            </a:r>
            <a:r>
              <a:rPr lang="de-DE" sz="2800" dirty="0" err="1">
                <a:latin typeface="Ovo" panose="02020502070400060406" pitchFamily="18" charset="0"/>
              </a:rPr>
              <a:t>model</a:t>
            </a:r>
            <a:endParaRPr lang="de-DE" sz="2800" dirty="0">
              <a:latin typeface="Ovo" panose="02020502070400060406" pitchFamily="18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Office PowerPoint</Application>
  <PresentationFormat>Benutzerdefiniert</PresentationFormat>
  <Paragraphs>161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Symbol</vt:lpstr>
      <vt:lpstr>Arial</vt:lpstr>
      <vt:lpstr>Open Sauce Light</vt:lpstr>
      <vt:lpstr>Ovo Bold</vt:lpstr>
      <vt:lpstr>Open Sauce Medium</vt:lpstr>
      <vt:lpstr>Avenir</vt:lpstr>
      <vt:lpstr>Ovo</vt:lpstr>
      <vt:lpstr>Calibri</vt:lpstr>
      <vt:lpstr>Open Sauce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Heinrike Gilles</cp:lastModifiedBy>
  <cp:revision>14</cp:revision>
  <dcterms:created xsi:type="dcterms:W3CDTF">2006-08-16T00:00:00Z</dcterms:created>
  <dcterms:modified xsi:type="dcterms:W3CDTF">2023-07-18T18:37:42Z</dcterms:modified>
  <dc:identifier>DAFn9Itdqp0</dc:identifier>
</cp:coreProperties>
</file>